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0" r:id="rId6"/>
  </p:sldIdLst>
  <p:sldSz cx="7559675" cy="104394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1EB4429-06B9-769A-0490-D6C085CFC572}" name="Olivia MARION" initials="OM" userId="S::olivia.marion@oeth.org::02476042-672e-4eec-9c37-b17ce3e83c0a" providerId="AD"/>
  <p188:author id="{7462887D-9FBC-7763-741C-BAE97C8BA1A0}" name="shanon Saada" initials="sS" userId="S::shanon.saada@oeth.org::53cb792e-4b51-4890-b99d-e00c3daca04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2A84"/>
    <a:srgbClr val="E63D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5" d="100"/>
          <a:sy n="85" d="100"/>
        </p:scale>
        <p:origin x="1642" y="-23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8/10/relationships/authors" Target="authors.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08486"/>
            <a:ext cx="6425724" cy="3634458"/>
          </a:xfrm>
        </p:spPr>
        <p:txBody>
          <a:bodyPr anchor="b"/>
          <a:lstStyle>
            <a:lvl1pPr algn="ctr">
              <a:defRPr sz="4960"/>
            </a:lvl1pPr>
          </a:lstStyle>
          <a:p>
            <a:r>
              <a:rPr lang="fr-FR"/>
              <a:t>Modifiez le style du titre</a:t>
            </a:r>
            <a:endParaRPr lang="en-US" dirty="0"/>
          </a:p>
        </p:txBody>
      </p:sp>
      <p:sp>
        <p:nvSpPr>
          <p:cNvPr id="3" name="Subtitle 2"/>
          <p:cNvSpPr>
            <a:spLocks noGrp="1"/>
          </p:cNvSpPr>
          <p:nvPr>
            <p:ph type="subTitle" idx="1"/>
          </p:nvPr>
        </p:nvSpPr>
        <p:spPr>
          <a:xfrm>
            <a:off x="944960" y="5483102"/>
            <a:ext cx="5669756" cy="2520438"/>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130CCA84-83FB-4606-B5BC-D5509DEBBBB3}" type="datetimeFigureOut">
              <a:rPr lang="fr-FR" smtClean="0"/>
              <a:t>23/04/2026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5E19EEA-C568-4CA1-8366-83E8CE732564}" type="slidenum">
              <a:rPr lang="fr-FR" smtClean="0"/>
              <a:t>‹N°›</a:t>
            </a:fld>
            <a:endParaRPr lang="fr-FR"/>
          </a:p>
        </p:txBody>
      </p:sp>
    </p:spTree>
    <p:extLst>
      <p:ext uri="{BB962C8B-B14F-4D97-AF65-F5344CB8AC3E}">
        <p14:creationId xmlns:p14="http://schemas.microsoft.com/office/powerpoint/2010/main" val="2728126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130CCA84-83FB-4606-B5BC-D5509DEBBBB3}" type="datetimeFigureOut">
              <a:rPr lang="fr-FR" smtClean="0"/>
              <a:t>23/04/2026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5E19EEA-C568-4CA1-8366-83E8CE732564}" type="slidenum">
              <a:rPr lang="fr-FR" smtClean="0"/>
              <a:t>‹N°›</a:t>
            </a:fld>
            <a:endParaRPr lang="fr-FR"/>
          </a:p>
        </p:txBody>
      </p:sp>
    </p:spTree>
    <p:extLst>
      <p:ext uri="{BB962C8B-B14F-4D97-AF65-F5344CB8AC3E}">
        <p14:creationId xmlns:p14="http://schemas.microsoft.com/office/powerpoint/2010/main" val="827411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55801"/>
            <a:ext cx="1630055" cy="8846909"/>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519728" y="555801"/>
            <a:ext cx="4795669" cy="8846909"/>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130CCA84-83FB-4606-B5BC-D5509DEBBBB3}" type="datetimeFigureOut">
              <a:rPr lang="fr-FR" smtClean="0"/>
              <a:t>23/04/2026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5E19EEA-C568-4CA1-8366-83E8CE732564}" type="slidenum">
              <a:rPr lang="fr-FR" smtClean="0"/>
              <a:t>‹N°›</a:t>
            </a:fld>
            <a:endParaRPr lang="fr-FR"/>
          </a:p>
        </p:txBody>
      </p:sp>
    </p:spTree>
    <p:extLst>
      <p:ext uri="{BB962C8B-B14F-4D97-AF65-F5344CB8AC3E}">
        <p14:creationId xmlns:p14="http://schemas.microsoft.com/office/powerpoint/2010/main" val="2070554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130CCA84-83FB-4606-B5BC-D5509DEBBBB3}" type="datetimeFigureOut">
              <a:rPr lang="fr-FR" smtClean="0"/>
              <a:t>23/04/2026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5E19EEA-C568-4CA1-8366-83E8CE732564}" type="slidenum">
              <a:rPr lang="fr-FR" smtClean="0"/>
              <a:t>‹N°›</a:t>
            </a:fld>
            <a:endParaRPr lang="fr-FR"/>
          </a:p>
        </p:txBody>
      </p:sp>
    </p:spTree>
    <p:extLst>
      <p:ext uri="{BB962C8B-B14F-4D97-AF65-F5344CB8AC3E}">
        <p14:creationId xmlns:p14="http://schemas.microsoft.com/office/powerpoint/2010/main" val="56622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515791" y="2602603"/>
            <a:ext cx="6520220" cy="4342500"/>
          </a:xfrm>
        </p:spPr>
        <p:txBody>
          <a:bodyPr anchor="b"/>
          <a:lstStyle>
            <a:lvl1pPr>
              <a:defRPr sz="4960"/>
            </a:lvl1pPr>
          </a:lstStyle>
          <a:p>
            <a:r>
              <a:rPr lang="fr-FR"/>
              <a:t>Modifiez le style du titre</a:t>
            </a:r>
            <a:endParaRPr lang="en-US" dirty="0"/>
          </a:p>
        </p:txBody>
      </p:sp>
      <p:sp>
        <p:nvSpPr>
          <p:cNvPr id="3" name="Text Placeholder 2"/>
          <p:cNvSpPr>
            <a:spLocks noGrp="1"/>
          </p:cNvSpPr>
          <p:nvPr>
            <p:ph type="body" idx="1"/>
          </p:nvPr>
        </p:nvSpPr>
        <p:spPr>
          <a:xfrm>
            <a:off x="515791" y="6986185"/>
            <a:ext cx="6520220" cy="2283618"/>
          </a:xfrm>
        </p:spPr>
        <p:txBody>
          <a:bodyPr/>
          <a:lstStyle>
            <a:lvl1pPr marL="0" indent="0">
              <a:buNone/>
              <a:defRPr sz="1984">
                <a:solidFill>
                  <a:schemeClr val="tx1">
                    <a:tint val="82000"/>
                  </a:schemeClr>
                </a:solidFill>
              </a:defRPr>
            </a:lvl1pPr>
            <a:lvl2pPr marL="377967" indent="0">
              <a:buNone/>
              <a:defRPr sz="1653">
                <a:solidFill>
                  <a:schemeClr val="tx1">
                    <a:tint val="82000"/>
                  </a:schemeClr>
                </a:solidFill>
              </a:defRPr>
            </a:lvl2pPr>
            <a:lvl3pPr marL="755934" indent="0">
              <a:buNone/>
              <a:defRPr sz="1488">
                <a:solidFill>
                  <a:schemeClr val="tx1">
                    <a:tint val="82000"/>
                  </a:schemeClr>
                </a:solidFill>
              </a:defRPr>
            </a:lvl3pPr>
            <a:lvl4pPr marL="1133902" indent="0">
              <a:buNone/>
              <a:defRPr sz="1323">
                <a:solidFill>
                  <a:schemeClr val="tx1">
                    <a:tint val="82000"/>
                  </a:schemeClr>
                </a:solidFill>
              </a:defRPr>
            </a:lvl4pPr>
            <a:lvl5pPr marL="1511869" indent="0">
              <a:buNone/>
              <a:defRPr sz="1323">
                <a:solidFill>
                  <a:schemeClr val="tx1">
                    <a:tint val="82000"/>
                  </a:schemeClr>
                </a:solidFill>
              </a:defRPr>
            </a:lvl5pPr>
            <a:lvl6pPr marL="1889836" indent="0">
              <a:buNone/>
              <a:defRPr sz="1323">
                <a:solidFill>
                  <a:schemeClr val="tx1">
                    <a:tint val="82000"/>
                  </a:schemeClr>
                </a:solidFill>
              </a:defRPr>
            </a:lvl6pPr>
            <a:lvl7pPr marL="2267803" indent="0">
              <a:buNone/>
              <a:defRPr sz="1323">
                <a:solidFill>
                  <a:schemeClr val="tx1">
                    <a:tint val="82000"/>
                  </a:schemeClr>
                </a:solidFill>
              </a:defRPr>
            </a:lvl7pPr>
            <a:lvl8pPr marL="2645771" indent="0">
              <a:buNone/>
              <a:defRPr sz="1323">
                <a:solidFill>
                  <a:schemeClr val="tx1">
                    <a:tint val="82000"/>
                  </a:schemeClr>
                </a:solidFill>
              </a:defRPr>
            </a:lvl8pPr>
            <a:lvl9pPr marL="3023738" indent="0">
              <a:buNone/>
              <a:defRPr sz="1323">
                <a:solidFill>
                  <a:schemeClr val="tx1">
                    <a:tint val="82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130CCA84-83FB-4606-B5BC-D5509DEBBBB3}" type="datetimeFigureOut">
              <a:rPr lang="fr-FR" smtClean="0"/>
              <a:t>23/04/2026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C5E19EEA-C568-4CA1-8366-83E8CE732564}" type="slidenum">
              <a:rPr lang="fr-FR" smtClean="0"/>
              <a:t>‹N°›</a:t>
            </a:fld>
            <a:endParaRPr lang="fr-FR"/>
          </a:p>
        </p:txBody>
      </p:sp>
    </p:spTree>
    <p:extLst>
      <p:ext uri="{BB962C8B-B14F-4D97-AF65-F5344CB8AC3E}">
        <p14:creationId xmlns:p14="http://schemas.microsoft.com/office/powerpoint/2010/main" val="245503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519728" y="2779007"/>
            <a:ext cx="3212862" cy="662370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3827085" y="2779007"/>
            <a:ext cx="3212862" cy="662370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130CCA84-83FB-4606-B5BC-D5509DEBBBB3}" type="datetimeFigureOut">
              <a:rPr lang="fr-FR" smtClean="0"/>
              <a:t>23/04/2026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C5E19EEA-C568-4CA1-8366-83E8CE732564}" type="slidenum">
              <a:rPr lang="fr-FR" smtClean="0"/>
              <a:t>‹N°›</a:t>
            </a:fld>
            <a:endParaRPr lang="fr-FR"/>
          </a:p>
        </p:txBody>
      </p:sp>
    </p:spTree>
    <p:extLst>
      <p:ext uri="{BB962C8B-B14F-4D97-AF65-F5344CB8AC3E}">
        <p14:creationId xmlns:p14="http://schemas.microsoft.com/office/powerpoint/2010/main" val="1324328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520712" y="555804"/>
            <a:ext cx="6520220" cy="2017801"/>
          </a:xfrm>
        </p:spPr>
        <p:txBody>
          <a:bodyPr/>
          <a:lstStyle/>
          <a:p>
            <a:r>
              <a:rPr lang="fr-FR"/>
              <a:t>Modifiez le style du titre</a:t>
            </a:r>
            <a:endParaRPr lang="en-US" dirty="0"/>
          </a:p>
        </p:txBody>
      </p:sp>
      <p:sp>
        <p:nvSpPr>
          <p:cNvPr id="3" name="Text Placeholder 2"/>
          <p:cNvSpPr>
            <a:spLocks noGrp="1"/>
          </p:cNvSpPr>
          <p:nvPr>
            <p:ph type="body" idx="1"/>
          </p:nvPr>
        </p:nvSpPr>
        <p:spPr>
          <a:xfrm>
            <a:off x="520713" y="2559104"/>
            <a:ext cx="3198096" cy="1254177"/>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fr-FR"/>
              <a:t>Cliquez pour modifier les styles du texte du masque</a:t>
            </a:r>
          </a:p>
        </p:txBody>
      </p:sp>
      <p:sp>
        <p:nvSpPr>
          <p:cNvPr id="4" name="Content Placeholder 3"/>
          <p:cNvSpPr>
            <a:spLocks noGrp="1"/>
          </p:cNvSpPr>
          <p:nvPr>
            <p:ph sz="half" idx="2"/>
          </p:nvPr>
        </p:nvSpPr>
        <p:spPr>
          <a:xfrm>
            <a:off x="520713" y="3813281"/>
            <a:ext cx="3198096" cy="560876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3827086" y="2559104"/>
            <a:ext cx="3213847" cy="1254177"/>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fr-FR"/>
              <a:t>Cliquez pour modifier les styles du texte du masque</a:t>
            </a:r>
          </a:p>
        </p:txBody>
      </p:sp>
      <p:sp>
        <p:nvSpPr>
          <p:cNvPr id="6" name="Content Placeholder 5"/>
          <p:cNvSpPr>
            <a:spLocks noGrp="1"/>
          </p:cNvSpPr>
          <p:nvPr>
            <p:ph sz="quarter" idx="4"/>
          </p:nvPr>
        </p:nvSpPr>
        <p:spPr>
          <a:xfrm>
            <a:off x="3827086" y="3813281"/>
            <a:ext cx="3213847" cy="560876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130CCA84-83FB-4606-B5BC-D5509DEBBBB3}" type="datetimeFigureOut">
              <a:rPr lang="fr-FR" smtClean="0"/>
              <a:t>23/04/2026</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C5E19EEA-C568-4CA1-8366-83E8CE732564}" type="slidenum">
              <a:rPr lang="fr-FR" smtClean="0"/>
              <a:t>‹N°›</a:t>
            </a:fld>
            <a:endParaRPr lang="fr-FR"/>
          </a:p>
        </p:txBody>
      </p:sp>
    </p:spTree>
    <p:extLst>
      <p:ext uri="{BB962C8B-B14F-4D97-AF65-F5344CB8AC3E}">
        <p14:creationId xmlns:p14="http://schemas.microsoft.com/office/powerpoint/2010/main" val="1573553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130CCA84-83FB-4606-B5BC-D5509DEBBBB3}" type="datetimeFigureOut">
              <a:rPr lang="fr-FR" smtClean="0"/>
              <a:t>23/04/2026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C5E19EEA-C568-4CA1-8366-83E8CE732564}" type="slidenum">
              <a:rPr lang="fr-FR" smtClean="0"/>
              <a:t>‹N°›</a:t>
            </a:fld>
            <a:endParaRPr lang="fr-FR"/>
          </a:p>
        </p:txBody>
      </p:sp>
    </p:spTree>
    <p:extLst>
      <p:ext uri="{BB962C8B-B14F-4D97-AF65-F5344CB8AC3E}">
        <p14:creationId xmlns:p14="http://schemas.microsoft.com/office/powerpoint/2010/main" val="1688277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0CCA84-83FB-4606-B5BC-D5509DEBBBB3}" type="datetimeFigureOut">
              <a:rPr lang="fr-FR" smtClean="0"/>
              <a:t>23/04/2026</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C5E19EEA-C568-4CA1-8366-83E8CE732564}" type="slidenum">
              <a:rPr lang="fr-FR" smtClean="0"/>
              <a:t>‹N°›</a:t>
            </a:fld>
            <a:endParaRPr lang="fr-FR"/>
          </a:p>
        </p:txBody>
      </p:sp>
    </p:spTree>
    <p:extLst>
      <p:ext uri="{BB962C8B-B14F-4D97-AF65-F5344CB8AC3E}">
        <p14:creationId xmlns:p14="http://schemas.microsoft.com/office/powerpoint/2010/main" val="3046874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520712" y="695960"/>
            <a:ext cx="2438192" cy="2435860"/>
          </a:xfrm>
        </p:spPr>
        <p:txBody>
          <a:bodyPr anchor="b"/>
          <a:lstStyle>
            <a:lvl1pPr>
              <a:defRPr sz="2645"/>
            </a:lvl1pPr>
          </a:lstStyle>
          <a:p>
            <a:r>
              <a:rPr lang="fr-FR"/>
              <a:t>Modifiez le style du titre</a:t>
            </a:r>
            <a:endParaRPr lang="en-US" dirty="0"/>
          </a:p>
        </p:txBody>
      </p:sp>
      <p:sp>
        <p:nvSpPr>
          <p:cNvPr id="3" name="Content Placeholder 2"/>
          <p:cNvSpPr>
            <a:spLocks noGrp="1"/>
          </p:cNvSpPr>
          <p:nvPr>
            <p:ph idx="1"/>
          </p:nvPr>
        </p:nvSpPr>
        <p:spPr>
          <a:xfrm>
            <a:off x="3213847" y="1503083"/>
            <a:ext cx="3827085" cy="7418740"/>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520712" y="3131820"/>
            <a:ext cx="2438192" cy="5802084"/>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130CCA84-83FB-4606-B5BC-D5509DEBBBB3}" type="datetimeFigureOut">
              <a:rPr lang="fr-FR" smtClean="0"/>
              <a:t>23/04/2026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C5E19EEA-C568-4CA1-8366-83E8CE732564}" type="slidenum">
              <a:rPr lang="fr-FR" smtClean="0"/>
              <a:t>‹N°›</a:t>
            </a:fld>
            <a:endParaRPr lang="fr-FR"/>
          </a:p>
        </p:txBody>
      </p:sp>
    </p:spTree>
    <p:extLst>
      <p:ext uri="{BB962C8B-B14F-4D97-AF65-F5344CB8AC3E}">
        <p14:creationId xmlns:p14="http://schemas.microsoft.com/office/powerpoint/2010/main" val="462092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520712" y="695960"/>
            <a:ext cx="2438192" cy="2435860"/>
          </a:xfrm>
        </p:spPr>
        <p:txBody>
          <a:bodyPr anchor="b"/>
          <a:lstStyle>
            <a:lvl1pPr>
              <a:defRPr sz="2645"/>
            </a:lvl1pPr>
          </a:lstStyle>
          <a:p>
            <a:r>
              <a:rPr lang="fr-FR"/>
              <a:t>Modifiez le style du titre</a:t>
            </a:r>
            <a:endParaRPr lang="en-US" dirty="0"/>
          </a:p>
        </p:txBody>
      </p:sp>
      <p:sp>
        <p:nvSpPr>
          <p:cNvPr id="3" name="Picture Placeholder 2"/>
          <p:cNvSpPr>
            <a:spLocks noGrp="1" noChangeAspect="1"/>
          </p:cNvSpPr>
          <p:nvPr>
            <p:ph type="pic" idx="1"/>
          </p:nvPr>
        </p:nvSpPr>
        <p:spPr>
          <a:xfrm>
            <a:off x="3213847" y="1503083"/>
            <a:ext cx="3827085" cy="7418740"/>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fr-FR"/>
              <a:t>Cliquez sur l'icône pour ajouter une image</a:t>
            </a:r>
            <a:endParaRPr lang="en-US" dirty="0"/>
          </a:p>
        </p:txBody>
      </p:sp>
      <p:sp>
        <p:nvSpPr>
          <p:cNvPr id="4" name="Text Placeholder 3"/>
          <p:cNvSpPr>
            <a:spLocks noGrp="1"/>
          </p:cNvSpPr>
          <p:nvPr>
            <p:ph type="body" sz="half" idx="2"/>
          </p:nvPr>
        </p:nvSpPr>
        <p:spPr>
          <a:xfrm>
            <a:off x="520712" y="3131820"/>
            <a:ext cx="2438192" cy="5802084"/>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130CCA84-83FB-4606-B5BC-D5509DEBBBB3}" type="datetimeFigureOut">
              <a:rPr lang="fr-FR" smtClean="0"/>
              <a:t>23/04/2026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C5E19EEA-C568-4CA1-8366-83E8CE732564}" type="slidenum">
              <a:rPr lang="fr-FR" smtClean="0"/>
              <a:t>‹N°›</a:t>
            </a:fld>
            <a:endParaRPr lang="fr-FR"/>
          </a:p>
        </p:txBody>
      </p:sp>
    </p:spTree>
    <p:extLst>
      <p:ext uri="{BB962C8B-B14F-4D97-AF65-F5344CB8AC3E}">
        <p14:creationId xmlns:p14="http://schemas.microsoft.com/office/powerpoint/2010/main" val="446306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55804"/>
            <a:ext cx="6520220" cy="2017801"/>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519728" y="2779007"/>
            <a:ext cx="6520220" cy="662370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519728" y="9675780"/>
            <a:ext cx="1700927" cy="555801"/>
          </a:xfrm>
          <a:prstGeom prst="rect">
            <a:avLst/>
          </a:prstGeom>
        </p:spPr>
        <p:txBody>
          <a:bodyPr vert="horz" lIns="91440" tIns="45720" rIns="91440" bIns="45720" rtlCol="0" anchor="ctr"/>
          <a:lstStyle>
            <a:lvl1pPr algn="l">
              <a:defRPr sz="992">
                <a:solidFill>
                  <a:schemeClr val="tx1">
                    <a:tint val="82000"/>
                  </a:schemeClr>
                </a:solidFill>
              </a:defRPr>
            </a:lvl1pPr>
          </a:lstStyle>
          <a:p>
            <a:fld id="{130CCA84-83FB-4606-B5BC-D5509DEBBBB3}" type="datetimeFigureOut">
              <a:rPr lang="fr-FR" smtClean="0"/>
              <a:t>23/04/2026</a:t>
            </a:fld>
            <a:endParaRPr lang="fr-FR"/>
          </a:p>
        </p:txBody>
      </p:sp>
      <p:sp>
        <p:nvSpPr>
          <p:cNvPr id="5" name="Footer Placeholder 4"/>
          <p:cNvSpPr>
            <a:spLocks noGrp="1"/>
          </p:cNvSpPr>
          <p:nvPr>
            <p:ph type="ftr" sz="quarter" idx="3"/>
          </p:nvPr>
        </p:nvSpPr>
        <p:spPr>
          <a:xfrm>
            <a:off x="2504143" y="9675780"/>
            <a:ext cx="2551390" cy="555801"/>
          </a:xfrm>
          <a:prstGeom prst="rect">
            <a:avLst/>
          </a:prstGeom>
        </p:spPr>
        <p:txBody>
          <a:bodyPr vert="horz" lIns="91440" tIns="45720" rIns="91440" bIns="45720" rtlCol="0" anchor="ctr"/>
          <a:lstStyle>
            <a:lvl1pPr algn="ctr">
              <a:defRPr sz="992">
                <a:solidFill>
                  <a:schemeClr val="tx1">
                    <a:tint val="82000"/>
                  </a:schemeClr>
                </a:solidFill>
              </a:defRPr>
            </a:lvl1pPr>
          </a:lstStyle>
          <a:p>
            <a:endParaRPr lang="fr-FR"/>
          </a:p>
        </p:txBody>
      </p:sp>
      <p:sp>
        <p:nvSpPr>
          <p:cNvPr id="6" name="Slide Number Placeholder 5"/>
          <p:cNvSpPr>
            <a:spLocks noGrp="1"/>
          </p:cNvSpPr>
          <p:nvPr>
            <p:ph type="sldNum" sz="quarter" idx="4"/>
          </p:nvPr>
        </p:nvSpPr>
        <p:spPr>
          <a:xfrm>
            <a:off x="5339020" y="9675780"/>
            <a:ext cx="1700927" cy="555801"/>
          </a:xfrm>
          <a:prstGeom prst="rect">
            <a:avLst/>
          </a:prstGeom>
        </p:spPr>
        <p:txBody>
          <a:bodyPr vert="horz" lIns="91440" tIns="45720" rIns="91440" bIns="45720" rtlCol="0" anchor="ctr"/>
          <a:lstStyle>
            <a:lvl1pPr algn="r">
              <a:defRPr sz="992">
                <a:solidFill>
                  <a:schemeClr val="tx1">
                    <a:tint val="82000"/>
                  </a:schemeClr>
                </a:solidFill>
              </a:defRPr>
            </a:lvl1pPr>
          </a:lstStyle>
          <a:p>
            <a:fld id="{C5E19EEA-C568-4CA1-8366-83E8CE732564}" type="slidenum">
              <a:rPr lang="fr-FR" smtClean="0"/>
              <a:t>‹N°›</a:t>
            </a:fld>
            <a:endParaRPr lang="fr-FR"/>
          </a:p>
        </p:txBody>
      </p:sp>
    </p:spTree>
    <p:extLst>
      <p:ext uri="{BB962C8B-B14F-4D97-AF65-F5344CB8AC3E}">
        <p14:creationId xmlns:p14="http://schemas.microsoft.com/office/powerpoint/2010/main" val="2135777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A2E2C32-54BD-A4A9-7E88-9E8B319E7D3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7559675" cy="8367268"/>
          </a:xfrm>
          <a:prstGeom prst="rect">
            <a:avLst/>
          </a:prstGeom>
        </p:spPr>
      </p:pic>
      <p:sp>
        <p:nvSpPr>
          <p:cNvPr id="7" name="ZoneTexte 6">
            <a:extLst>
              <a:ext uri="{FF2B5EF4-FFF2-40B4-BE49-F238E27FC236}">
                <a16:creationId xmlns:a16="http://schemas.microsoft.com/office/drawing/2014/main" id="{A97BD9BD-6587-F63F-A3FA-C3178C62F77C}"/>
              </a:ext>
            </a:extLst>
          </p:cNvPr>
          <p:cNvSpPr txBox="1">
            <a:spLocks noGrp="1" noRot="1" noMove="1" noResize="1" noEditPoints="1" noAdjustHandles="1" noChangeArrowheads="1" noChangeShapeType="1"/>
          </p:cNvSpPr>
          <p:nvPr/>
        </p:nvSpPr>
        <p:spPr>
          <a:xfrm>
            <a:off x="404734" y="8367268"/>
            <a:ext cx="4826833" cy="830997"/>
          </a:xfrm>
          <a:prstGeom prst="rect">
            <a:avLst/>
          </a:prstGeom>
          <a:noFill/>
        </p:spPr>
        <p:txBody>
          <a:bodyPr wrap="square" rtlCol="0">
            <a:spAutoFit/>
          </a:bodyPr>
          <a:lstStyle/>
          <a:p>
            <a:r>
              <a:rPr lang="fr-FR" sz="1600" b="1" dirty="0">
                <a:solidFill>
                  <a:srgbClr val="2A2A84"/>
                </a:solidFill>
                <a:latin typeface="Open Sans" panose="020B0606030504020204" pitchFamily="34" charset="0"/>
                <a:ea typeface="Open Sans" panose="020B0606030504020204" pitchFamily="34" charset="0"/>
                <a:cs typeface="Open Sans" panose="020B0606030504020204" pitchFamily="34" charset="0"/>
              </a:rPr>
              <a:t>Grâce à </a:t>
            </a:r>
            <a:r>
              <a:rPr lang="fr-FR" sz="1600" b="1" dirty="0" err="1">
                <a:solidFill>
                  <a:srgbClr val="2A2A84"/>
                </a:solidFill>
                <a:latin typeface="Open Sans" panose="020B0606030504020204" pitchFamily="34" charset="0"/>
                <a:ea typeface="Open Sans" panose="020B0606030504020204" pitchFamily="34" charset="0"/>
                <a:cs typeface="Open Sans" panose="020B0606030504020204" pitchFamily="34" charset="0"/>
              </a:rPr>
              <a:t>héo</a:t>
            </a:r>
            <a:r>
              <a:rPr lang="fr-FR" sz="1600" b="1" dirty="0">
                <a:solidFill>
                  <a:srgbClr val="2A2A84"/>
                </a:solidFill>
                <a:latin typeface="Open Sans" panose="020B0606030504020204" pitchFamily="34" charset="0"/>
                <a:ea typeface="Open Sans" panose="020B0606030504020204" pitchFamily="34" charset="0"/>
                <a:cs typeface="Open Sans" panose="020B0606030504020204" pitchFamily="34" charset="0"/>
              </a:rPr>
              <a:t> santé, Irène a trouvé une écoute et des informations précieuses pour concilier santé et vie professionnelle.</a:t>
            </a:r>
            <a:endParaRPr lang="fr-FR"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ZoneTexte 7">
            <a:extLst>
              <a:ext uri="{FF2B5EF4-FFF2-40B4-BE49-F238E27FC236}">
                <a16:creationId xmlns:a16="http://schemas.microsoft.com/office/drawing/2014/main" id="{39D1678A-670C-763C-F34A-1DD672F8C247}"/>
              </a:ext>
            </a:extLst>
          </p:cNvPr>
          <p:cNvSpPr txBox="1">
            <a:spLocks noGrp="1" noRot="1" noMove="1" noResize="1" noEditPoints="1" noAdjustHandles="1" noChangeArrowheads="1" noChangeShapeType="1"/>
          </p:cNvSpPr>
          <p:nvPr/>
        </p:nvSpPr>
        <p:spPr>
          <a:xfrm>
            <a:off x="404733" y="9167784"/>
            <a:ext cx="4826833" cy="600164"/>
          </a:xfrm>
          <a:prstGeom prst="rect">
            <a:avLst/>
          </a:prstGeom>
          <a:noFill/>
        </p:spPr>
        <p:txBody>
          <a:bodyPr wrap="square" rtlCol="0">
            <a:spAutoFit/>
          </a:bodyPr>
          <a:lstStyle/>
          <a:p>
            <a:r>
              <a:rPr lang="fr-FR" sz="1100" dirty="0">
                <a:latin typeface="Open Sans" panose="020B0606030504020204" pitchFamily="34" charset="0"/>
                <a:ea typeface="Open Sans" panose="020B0606030504020204" pitchFamily="34" charset="0"/>
                <a:cs typeface="Open Sans" panose="020B0606030504020204" pitchFamily="34" charset="0"/>
              </a:rPr>
              <a:t>Que vous soyez directement concernés par un défi de santé</a:t>
            </a:r>
          </a:p>
          <a:p>
            <a:r>
              <a:rPr lang="fr-FR" sz="1100" dirty="0">
                <a:latin typeface="Open Sans" panose="020B0606030504020204" pitchFamily="34" charset="0"/>
                <a:ea typeface="Open Sans" panose="020B0606030504020204" pitchFamily="34" charset="0"/>
                <a:cs typeface="Open Sans" panose="020B0606030504020204" pitchFamily="34" charset="0"/>
              </a:rPr>
              <a:t>ou que vous souhaitiez accompagner un collaborateur ou un collègue,</a:t>
            </a:r>
          </a:p>
          <a:p>
            <a:r>
              <a:rPr lang="fr-FR" sz="1100" dirty="0">
                <a:latin typeface="Open Sans" panose="020B0606030504020204" pitchFamily="34" charset="0"/>
                <a:ea typeface="Open Sans" panose="020B0606030504020204" pitchFamily="34" charset="0"/>
                <a:cs typeface="Open Sans" panose="020B0606030504020204" pitchFamily="34" charset="0"/>
              </a:rPr>
              <a:t>rendez-vous sur </a:t>
            </a:r>
            <a:r>
              <a:rPr lang="fr-FR" sz="1100" b="1" dirty="0">
                <a:latin typeface="Open Sans" panose="020B0606030504020204" pitchFamily="34" charset="0"/>
                <a:ea typeface="Open Sans" panose="020B0606030504020204" pitchFamily="34" charset="0"/>
                <a:cs typeface="Open Sans" panose="020B0606030504020204" pitchFamily="34" charset="0"/>
              </a:rPr>
              <a:t>heosante.org</a:t>
            </a:r>
            <a:r>
              <a:rPr lang="fr-FR" sz="1100" dirty="0">
                <a:latin typeface="Open Sans" panose="020B0606030504020204" pitchFamily="34" charset="0"/>
                <a:ea typeface="Open Sans" panose="020B0606030504020204" pitchFamily="34" charset="0"/>
                <a:cs typeface="Open Sans" panose="020B0606030504020204" pitchFamily="34" charset="0"/>
              </a:rPr>
              <a:t>.</a:t>
            </a:r>
          </a:p>
        </p:txBody>
      </p:sp>
      <p:sp>
        <p:nvSpPr>
          <p:cNvPr id="9" name="ZoneTexte 8">
            <a:extLst>
              <a:ext uri="{FF2B5EF4-FFF2-40B4-BE49-F238E27FC236}">
                <a16:creationId xmlns:a16="http://schemas.microsoft.com/office/drawing/2014/main" id="{665543DE-1206-3C22-0A7F-274D749BCECA}"/>
              </a:ext>
            </a:extLst>
          </p:cNvPr>
          <p:cNvSpPr txBox="1">
            <a:spLocks noGrp="1" noRot="1" noMove="1" noResize="1" noEditPoints="1" noAdjustHandles="1" noChangeArrowheads="1" noChangeShapeType="1"/>
          </p:cNvSpPr>
          <p:nvPr/>
        </p:nvSpPr>
        <p:spPr>
          <a:xfrm>
            <a:off x="5440680" y="8374888"/>
            <a:ext cx="1714261" cy="430887"/>
          </a:xfrm>
          <a:prstGeom prst="rect">
            <a:avLst/>
          </a:prstGeom>
          <a:noFill/>
        </p:spPr>
        <p:txBody>
          <a:bodyPr wrap="square" rtlCol="0">
            <a:spAutoFit/>
          </a:bodyPr>
          <a:lstStyle/>
          <a:p>
            <a:pPr algn="ctr"/>
            <a:r>
              <a:rPr lang="fr-FR" sz="1100" b="1" dirty="0">
                <a:solidFill>
                  <a:srgbClr val="2A2A84"/>
                </a:solidFill>
                <a:latin typeface="Open Sans" panose="020B0606030504020204" pitchFamily="34" charset="0"/>
                <a:ea typeface="Open Sans" panose="020B0606030504020204" pitchFamily="34" charset="0"/>
                <a:cs typeface="Open Sans" panose="020B0606030504020204" pitchFamily="34" charset="0"/>
              </a:rPr>
              <a:t>INSCRIVEZ-VOUS</a:t>
            </a:r>
          </a:p>
          <a:p>
            <a:pPr algn="ctr"/>
            <a:r>
              <a:rPr lang="fr-FR" sz="1100" dirty="0">
                <a:solidFill>
                  <a:srgbClr val="2A2A84"/>
                </a:solidFill>
                <a:latin typeface="Open Sans" panose="020B0606030504020204" pitchFamily="34" charset="0"/>
                <a:ea typeface="Open Sans" panose="020B0606030504020204" pitchFamily="34" charset="0"/>
                <a:cs typeface="Open Sans" panose="020B0606030504020204" pitchFamily="34" charset="0"/>
              </a:rPr>
              <a:t>VIA LE QR CODE</a:t>
            </a:r>
          </a:p>
        </p:txBody>
      </p:sp>
      <p:pic>
        <p:nvPicPr>
          <p:cNvPr id="11" name="Image 10">
            <a:extLst>
              <a:ext uri="{FF2B5EF4-FFF2-40B4-BE49-F238E27FC236}">
                <a16:creationId xmlns:a16="http://schemas.microsoft.com/office/drawing/2014/main" id="{A3A100EA-222B-DBBF-A61F-074CC596E20F}"/>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571945" y="8813395"/>
            <a:ext cx="1451729" cy="1441958"/>
          </a:xfrm>
          <a:prstGeom prst="rect">
            <a:avLst/>
          </a:prstGeom>
        </p:spPr>
      </p:pic>
      <p:cxnSp>
        <p:nvCxnSpPr>
          <p:cNvPr id="13" name="Connecteur droit 12">
            <a:extLst>
              <a:ext uri="{FF2B5EF4-FFF2-40B4-BE49-F238E27FC236}">
                <a16:creationId xmlns:a16="http://schemas.microsoft.com/office/drawing/2014/main" id="{A3C86F63-2B6E-1595-7152-BA51B530DA0A}"/>
              </a:ext>
            </a:extLst>
          </p:cNvPr>
          <p:cNvCxnSpPr/>
          <p:nvPr/>
        </p:nvCxnSpPr>
        <p:spPr>
          <a:xfrm>
            <a:off x="5372100" y="8423199"/>
            <a:ext cx="0" cy="1790192"/>
          </a:xfrm>
          <a:prstGeom prst="line">
            <a:avLst/>
          </a:prstGeom>
          <a:ln w="3175">
            <a:solidFill>
              <a:srgbClr val="2A2A84"/>
            </a:solidFill>
          </a:ln>
        </p:spPr>
        <p:style>
          <a:lnRef idx="2">
            <a:schemeClr val="accent1"/>
          </a:lnRef>
          <a:fillRef idx="0">
            <a:schemeClr val="accent1"/>
          </a:fillRef>
          <a:effectRef idx="1">
            <a:schemeClr val="accent1"/>
          </a:effectRef>
          <a:fontRef idx="minor">
            <a:schemeClr val="tx1"/>
          </a:fontRef>
        </p:style>
      </p:cxnSp>
      <p:grpSp>
        <p:nvGrpSpPr>
          <p:cNvPr id="18" name="Groupe 17">
            <a:extLst>
              <a:ext uri="{FF2B5EF4-FFF2-40B4-BE49-F238E27FC236}">
                <a16:creationId xmlns:a16="http://schemas.microsoft.com/office/drawing/2014/main" id="{003F63C7-24A3-5E7B-7E4C-EB92150718BF}"/>
              </a:ext>
            </a:extLst>
          </p:cNvPr>
          <p:cNvGrpSpPr>
            <a:grpSpLocks noGrp="1" noUngrp="1" noRot="1" noMove="1" noResize="1"/>
          </p:cNvGrpSpPr>
          <p:nvPr/>
        </p:nvGrpSpPr>
        <p:grpSpPr>
          <a:xfrm>
            <a:off x="404733" y="9829800"/>
            <a:ext cx="4861122" cy="261610"/>
            <a:chOff x="404733" y="9829800"/>
            <a:chExt cx="4861122" cy="261610"/>
          </a:xfrm>
        </p:grpSpPr>
        <p:sp>
          <p:nvSpPr>
            <p:cNvPr id="14" name="ZoneTexte 13">
              <a:extLst>
                <a:ext uri="{FF2B5EF4-FFF2-40B4-BE49-F238E27FC236}">
                  <a16:creationId xmlns:a16="http://schemas.microsoft.com/office/drawing/2014/main" id="{CEE5EDF9-E956-4949-F9A6-E15744E384EB}"/>
                </a:ext>
              </a:extLst>
            </p:cNvPr>
            <p:cNvSpPr txBox="1">
              <a:spLocks noGrp="1" noRot="1" noMove="1" noResize="1" noEditPoints="1" noAdjustHandles="1" noChangeArrowheads="1" noChangeShapeType="1"/>
            </p:cNvSpPr>
            <p:nvPr/>
          </p:nvSpPr>
          <p:spPr>
            <a:xfrm>
              <a:off x="404733" y="9829800"/>
              <a:ext cx="4826833" cy="261610"/>
            </a:xfrm>
            <a:prstGeom prst="rect">
              <a:avLst/>
            </a:prstGeom>
            <a:noFill/>
          </p:spPr>
          <p:txBody>
            <a:bodyPr wrap="square" rtlCol="0">
              <a:spAutoFit/>
            </a:bodyPr>
            <a:lstStyle/>
            <a:p>
              <a:r>
                <a:rPr lang="fr-FR" sz="1100" b="1" dirty="0">
                  <a:solidFill>
                    <a:srgbClr val="2A2A84"/>
                  </a:solidFill>
                  <a:latin typeface="Open Sans" panose="020B0606030504020204" pitchFamily="34" charset="0"/>
                  <a:ea typeface="Open Sans" panose="020B0606030504020204" pitchFamily="34" charset="0"/>
                  <a:cs typeface="Open Sans" panose="020B0606030504020204" pitchFamily="34" charset="0"/>
                </a:rPr>
                <a:t>Un service 100 % confidentiel, 100 % gratuit, proposé par</a:t>
              </a:r>
              <a:endParaRPr lang="fr-FR" sz="1100" dirty="0">
                <a:solidFill>
                  <a:srgbClr val="2A2A84"/>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7" name="Image 16">
              <a:extLst>
                <a:ext uri="{FF2B5EF4-FFF2-40B4-BE49-F238E27FC236}">
                  <a16:creationId xmlns:a16="http://schemas.microsoft.com/office/drawing/2014/main" id="{FEF4E07C-4441-3FE1-F31E-0A8A95B11ABF}"/>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500302" y="9843495"/>
              <a:ext cx="765553" cy="234220"/>
            </a:xfrm>
            <a:prstGeom prst="rect">
              <a:avLst/>
            </a:prstGeom>
          </p:spPr>
        </p:pic>
      </p:grpSp>
    </p:spTree>
    <p:extLst>
      <p:ext uri="{BB962C8B-B14F-4D97-AF65-F5344CB8AC3E}">
        <p14:creationId xmlns:p14="http://schemas.microsoft.com/office/powerpoint/2010/main" val="2915894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B3C2A-01BD-5A11-BBC1-31DD0B0F19ED}"/>
            </a:ext>
          </a:extLst>
        </p:cNvPr>
        <p:cNvGrpSpPr/>
        <p:nvPr/>
      </p:nvGrpSpPr>
      <p:grpSpPr>
        <a:xfrm>
          <a:off x="0" y="0"/>
          <a:ext cx="0" cy="0"/>
          <a:chOff x="0" y="0"/>
          <a:chExt cx="0" cy="0"/>
        </a:xfrm>
      </p:grpSpPr>
      <p:sp>
        <p:nvSpPr>
          <p:cNvPr id="13" name="ZoneTexte 12">
            <a:extLst>
              <a:ext uri="{FF2B5EF4-FFF2-40B4-BE49-F238E27FC236}">
                <a16:creationId xmlns:a16="http://schemas.microsoft.com/office/drawing/2014/main" id="{F875DBEC-41F1-F94E-2363-B032FC8920B1}"/>
              </a:ext>
            </a:extLst>
          </p:cNvPr>
          <p:cNvSpPr txBox="1"/>
          <p:nvPr/>
        </p:nvSpPr>
        <p:spPr>
          <a:xfrm>
            <a:off x="1610981" y="9065924"/>
            <a:ext cx="5692390" cy="861774"/>
          </a:xfrm>
          <a:prstGeom prst="rect">
            <a:avLst/>
          </a:prstGeom>
          <a:noFill/>
        </p:spPr>
        <p:txBody>
          <a:bodyPr wrap="square">
            <a:spAutoFit/>
          </a:bodyPr>
          <a:lstStyle/>
          <a:p>
            <a:r>
              <a:rPr lang="fr-FR" sz="1000" b="1" i="0" dirty="0">
                <a:solidFill>
                  <a:srgbClr val="121212"/>
                </a:solidFill>
                <a:effectLst/>
                <a:latin typeface="Open Sans" panose="020B0606030504020204" pitchFamily="34" charset="0"/>
                <a:ea typeface="Open Sans" panose="020B0606030504020204" pitchFamily="34" charset="0"/>
                <a:cs typeface="Open Sans" panose="020B0606030504020204" pitchFamily="34" charset="0"/>
              </a:rPr>
              <a:t>Un service </a:t>
            </a:r>
            <a:r>
              <a:rPr lang="fr-FR" sz="1000" b="1" dirty="0">
                <a:solidFill>
                  <a:srgbClr val="121212"/>
                </a:solidFill>
                <a:latin typeface="Open Sans" panose="020B0606030504020204" pitchFamily="34" charset="0"/>
                <a:ea typeface="Open Sans" panose="020B0606030504020204" pitchFamily="34" charset="0"/>
                <a:cs typeface="Open Sans" panose="020B0606030504020204" pitchFamily="34" charset="0"/>
              </a:rPr>
              <a:t>proposé par l’association OETH </a:t>
            </a:r>
            <a:br>
              <a:rPr lang="fr-FR" sz="1000" dirty="0">
                <a:latin typeface="Open Sans" panose="020B0606030504020204" pitchFamily="34" charset="0"/>
                <a:ea typeface="Open Sans" panose="020B0606030504020204" pitchFamily="34" charset="0"/>
                <a:cs typeface="Open Sans" panose="020B0606030504020204" pitchFamily="34" charset="0"/>
              </a:rPr>
            </a:br>
            <a:r>
              <a:rPr lang="fr-FR" sz="1000" dirty="0">
                <a:solidFill>
                  <a:srgbClr val="121212"/>
                </a:solidFill>
                <a:latin typeface="Open Sans" panose="020B0606030504020204" pitchFamily="34" charset="0"/>
                <a:ea typeface="Open Sans" panose="020B0606030504020204" pitchFamily="34" charset="0"/>
                <a:cs typeface="Open Sans" panose="020B0606030504020204" pitchFamily="34" charset="0"/>
              </a:rPr>
              <a:t>Depuis près de 35 ans, l’association OETH</a:t>
            </a:r>
            <a:r>
              <a:rPr lang="fr-FR" sz="1000" b="0" i="0" dirty="0">
                <a:solidFill>
                  <a:srgbClr val="121212"/>
                </a:solidFill>
                <a:effectLst/>
                <a:latin typeface="Open Sans" panose="020B0606030504020204" pitchFamily="34" charset="0"/>
                <a:ea typeface="Open Sans" panose="020B0606030504020204" pitchFamily="34" charset="0"/>
                <a:cs typeface="Open Sans" panose="020B0606030504020204" pitchFamily="34" charset="0"/>
              </a:rPr>
              <a:t> s’appuie sur son expertise sectorielle et son ancrage auprès des acteurs de terrain pour développer des services adaptés aux besoins des établissements et pour promouvoir des solutions innovantes favorisant l’inclusion professionnelle dans notre secteur.</a:t>
            </a:r>
            <a:endParaRPr lang="fr-FR" sz="1000" dirty="0">
              <a:latin typeface="Open Sans" panose="020B0606030504020204" pitchFamily="34" charset="0"/>
              <a:ea typeface="Open Sans" panose="020B0606030504020204" pitchFamily="34" charset="0"/>
              <a:cs typeface="Open Sans" panose="020B0606030504020204" pitchFamily="34" charset="0"/>
            </a:endParaRPr>
          </a:p>
        </p:txBody>
      </p:sp>
      <p:pic>
        <p:nvPicPr>
          <p:cNvPr id="21" name="Image 20">
            <a:extLst>
              <a:ext uri="{FF2B5EF4-FFF2-40B4-BE49-F238E27FC236}">
                <a16:creationId xmlns:a16="http://schemas.microsoft.com/office/drawing/2014/main" id="{7A0C3A60-C988-92D4-9A4F-D946DC6096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25" y="9237553"/>
            <a:ext cx="1124756" cy="606810"/>
          </a:xfrm>
          <a:prstGeom prst="rect">
            <a:avLst/>
          </a:prstGeom>
        </p:spPr>
      </p:pic>
      <p:cxnSp>
        <p:nvCxnSpPr>
          <p:cNvPr id="7" name="Connecteur droit 6">
            <a:extLst>
              <a:ext uri="{FF2B5EF4-FFF2-40B4-BE49-F238E27FC236}">
                <a16:creationId xmlns:a16="http://schemas.microsoft.com/office/drawing/2014/main" id="{36757BBE-97D1-ECB4-8044-8333475A51DB}"/>
              </a:ext>
            </a:extLst>
          </p:cNvPr>
          <p:cNvCxnSpPr>
            <a:cxnSpLocks/>
          </p:cNvCxnSpPr>
          <p:nvPr/>
        </p:nvCxnSpPr>
        <p:spPr>
          <a:xfrm>
            <a:off x="597910" y="8816279"/>
            <a:ext cx="6363854" cy="0"/>
          </a:xfrm>
          <a:prstGeom prst="line">
            <a:avLst/>
          </a:prstGeom>
          <a:ln w="3175">
            <a:solidFill>
              <a:srgbClr val="2A2A84"/>
            </a:solidFill>
          </a:ln>
        </p:spPr>
        <p:style>
          <a:lnRef idx="2">
            <a:schemeClr val="accent1"/>
          </a:lnRef>
          <a:fillRef idx="0">
            <a:schemeClr val="accent1"/>
          </a:fillRef>
          <a:effectRef idx="1">
            <a:schemeClr val="accent1"/>
          </a:effectRef>
          <a:fontRef idx="minor">
            <a:schemeClr val="tx1"/>
          </a:fontRef>
        </p:style>
      </p:cxnSp>
      <p:pic>
        <p:nvPicPr>
          <p:cNvPr id="5" name="Image 4">
            <a:extLst>
              <a:ext uri="{FF2B5EF4-FFF2-40B4-BE49-F238E27FC236}">
                <a16:creationId xmlns:a16="http://schemas.microsoft.com/office/drawing/2014/main" id="{E269481E-E8F7-E066-5411-1F1055216AE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3088647" y="21626"/>
            <a:ext cx="1382380" cy="977681"/>
          </a:xfrm>
          <a:prstGeom prst="rect">
            <a:avLst/>
          </a:prstGeom>
        </p:spPr>
      </p:pic>
      <p:sp>
        <p:nvSpPr>
          <p:cNvPr id="6" name="Rectangle : avec coins arrondis en diagonale 5">
            <a:extLst>
              <a:ext uri="{FF2B5EF4-FFF2-40B4-BE49-F238E27FC236}">
                <a16:creationId xmlns:a16="http://schemas.microsoft.com/office/drawing/2014/main" id="{C8DEC4F0-4181-0EBF-C303-CABA103012EC}"/>
              </a:ext>
            </a:extLst>
          </p:cNvPr>
          <p:cNvSpPr>
            <a:spLocks noGrp="1" noRot="1" noMove="1" noResize="1" noEditPoints="1" noAdjustHandles="1" noChangeArrowheads="1" noChangeShapeType="1"/>
          </p:cNvSpPr>
          <p:nvPr/>
        </p:nvSpPr>
        <p:spPr>
          <a:xfrm rot="5400000">
            <a:off x="626966" y="2682028"/>
            <a:ext cx="2666999" cy="2884599"/>
          </a:xfrm>
          <a:prstGeom prst="round2DiagRect">
            <a:avLst>
              <a:gd name="adj1" fmla="val 16667"/>
              <a:gd name="adj2" fmla="val 655"/>
            </a:avLst>
          </a:prstGeom>
          <a:solidFill>
            <a:srgbClr val="2A2A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0927C773-3522-0ED6-E013-A9082BAFEC6A}"/>
              </a:ext>
            </a:extLst>
          </p:cNvPr>
          <p:cNvSpPr txBox="1">
            <a:spLocks noGrp="1" noRot="1" noMove="1" noResize="1" noEditPoints="1" noAdjustHandles="1" noChangeArrowheads="1" noChangeShapeType="1"/>
          </p:cNvSpPr>
          <p:nvPr/>
        </p:nvSpPr>
        <p:spPr>
          <a:xfrm>
            <a:off x="729630" y="3339184"/>
            <a:ext cx="2461672" cy="1569660"/>
          </a:xfrm>
          <a:prstGeom prst="rect">
            <a:avLst/>
          </a:prstGeom>
          <a:noFill/>
        </p:spPr>
        <p:txBody>
          <a:bodyPr wrap="square" rtlCol="0">
            <a:spAutoFit/>
          </a:bodyPr>
          <a:lstStyle/>
          <a:p>
            <a:r>
              <a:rPr lang="fr-FR"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r>
              <a:rPr lang="fr-FR" sz="14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Je me suis inscrit pour poser une question par rapport a un collaborateur et en fait j'ai eu des solutions pour toute l'équipe </a:t>
            </a:r>
            <a:r>
              <a:rPr lang="fr-FR"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p>
          <a:p>
            <a:endParaRPr lang="fr-FR"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fr-FR" sz="1100" dirty="0">
                <a:solidFill>
                  <a:schemeClr val="bg1"/>
                </a:solidFill>
                <a:latin typeface="Open Sans" panose="020B0606030504020204" pitchFamily="34" charset="0"/>
                <a:ea typeface="Open Sans" panose="020B0606030504020204" pitchFamily="34" charset="0"/>
                <a:cs typeface="Open Sans" panose="020B0606030504020204" pitchFamily="34" charset="0"/>
              </a:rPr>
              <a:t>Vincent, responsable d’équipe</a:t>
            </a:r>
          </a:p>
        </p:txBody>
      </p:sp>
      <p:sp>
        <p:nvSpPr>
          <p:cNvPr id="9" name="ZoneTexte 8">
            <a:extLst>
              <a:ext uri="{FF2B5EF4-FFF2-40B4-BE49-F238E27FC236}">
                <a16:creationId xmlns:a16="http://schemas.microsoft.com/office/drawing/2014/main" id="{5D531FA0-60F2-6171-831C-1E600B7C1836}"/>
              </a:ext>
            </a:extLst>
          </p:cNvPr>
          <p:cNvSpPr txBox="1">
            <a:spLocks noGrp="1" noRot="1" noMove="1" noResize="1" noEditPoints="1" noAdjustHandles="1" noChangeArrowheads="1" noChangeShapeType="1"/>
          </p:cNvSpPr>
          <p:nvPr/>
        </p:nvSpPr>
        <p:spPr>
          <a:xfrm>
            <a:off x="422219" y="1044840"/>
            <a:ext cx="6531032" cy="584775"/>
          </a:xfrm>
          <a:prstGeom prst="rect">
            <a:avLst/>
          </a:prstGeom>
          <a:noFill/>
        </p:spPr>
        <p:txBody>
          <a:bodyPr wrap="square" rtlCol="0">
            <a:spAutoFit/>
          </a:bodyPr>
          <a:lstStyle/>
          <a:p>
            <a:r>
              <a:rPr lang="fr-FR" sz="1600" b="1" dirty="0" err="1">
                <a:solidFill>
                  <a:srgbClr val="2A2A84"/>
                </a:solidFill>
                <a:latin typeface="Open Sans" panose="020B0606030504020204" pitchFamily="34" charset="0"/>
                <a:ea typeface="Open Sans" panose="020B0606030504020204" pitchFamily="34" charset="0"/>
                <a:cs typeface="Open Sans" panose="020B0606030504020204" pitchFamily="34" charset="0"/>
              </a:rPr>
              <a:t>héo</a:t>
            </a:r>
            <a:r>
              <a:rPr lang="fr-FR" sz="1600" b="1" dirty="0">
                <a:solidFill>
                  <a:srgbClr val="2A2A84"/>
                </a:solidFill>
                <a:latin typeface="Open Sans" panose="020B0606030504020204" pitchFamily="34" charset="0"/>
                <a:ea typeface="Open Sans" panose="020B0606030504020204" pitchFamily="34" charset="0"/>
                <a:cs typeface="Open Sans" panose="020B0606030504020204" pitchFamily="34" charset="0"/>
              </a:rPr>
              <a:t> santé, un espace pour parler de santé au travail, ouvert à tous les professionnels. </a:t>
            </a:r>
            <a:endParaRPr lang="fr-FR"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ZoneTexte 9">
            <a:extLst>
              <a:ext uri="{FF2B5EF4-FFF2-40B4-BE49-F238E27FC236}">
                <a16:creationId xmlns:a16="http://schemas.microsoft.com/office/drawing/2014/main" id="{5D95A5BE-696B-355D-2494-747955F5BAD8}"/>
              </a:ext>
            </a:extLst>
          </p:cNvPr>
          <p:cNvSpPr txBox="1">
            <a:spLocks noGrp="1" noRot="1" noMove="1" noResize="1" noEditPoints="1" noAdjustHandles="1" noChangeArrowheads="1" noChangeShapeType="1"/>
          </p:cNvSpPr>
          <p:nvPr/>
        </p:nvSpPr>
        <p:spPr>
          <a:xfrm>
            <a:off x="450058" y="1669740"/>
            <a:ext cx="6400020" cy="954107"/>
          </a:xfrm>
          <a:prstGeom prst="rect">
            <a:avLst/>
          </a:prstGeom>
          <a:noFill/>
        </p:spPr>
        <p:txBody>
          <a:bodyPr wrap="square" rtlCol="0">
            <a:spAutoFit/>
          </a:bodyPr>
          <a:lstStyle/>
          <a:p>
            <a:r>
              <a:rPr lang="fr-FR" sz="1100" b="1" dirty="0">
                <a:latin typeface="Open Sans" panose="020B0606030504020204" pitchFamily="34" charset="0"/>
                <a:ea typeface="Open Sans" panose="020B0606030504020204" pitchFamily="34" charset="0"/>
                <a:cs typeface="Open Sans" panose="020B0606030504020204" pitchFamily="34" charset="0"/>
              </a:rPr>
              <a:t>Vous pouvez y trouver une écoute et un soutien si vous </a:t>
            </a:r>
            <a:r>
              <a:rPr lang="fr-FR" sz="1100" dirty="0">
                <a:latin typeface="Open Sans" panose="020B0606030504020204" pitchFamily="34" charset="0"/>
                <a:ea typeface="Open Sans" panose="020B0606030504020204" pitchFamily="34" charset="0"/>
                <a:cs typeface="Open Sans" panose="020B0606030504020204" pitchFamily="34" charset="0"/>
              </a:rPr>
              <a:t>:</a:t>
            </a:r>
          </a:p>
          <a:p>
            <a:pPr marL="171450" indent="-171450">
              <a:buFont typeface="Arial" panose="020B0604020202020204" pitchFamily="34" charset="0"/>
              <a:buChar char="•"/>
            </a:pPr>
            <a:r>
              <a:rPr lang="fr-FR" sz="1100" dirty="0">
                <a:latin typeface="Open Sans" panose="020B0606030504020204" pitchFamily="34" charset="0"/>
                <a:ea typeface="Open Sans" panose="020B0606030504020204" pitchFamily="34" charset="0"/>
                <a:cs typeface="Open Sans" panose="020B0606030504020204" pitchFamily="34" charset="0"/>
              </a:rPr>
              <a:t>vivez un défi de santé</a:t>
            </a:r>
          </a:p>
          <a:p>
            <a:pPr marL="171450" indent="-171450">
              <a:buFont typeface="Arial" panose="020B0604020202020204" pitchFamily="34" charset="0"/>
              <a:buChar char="•"/>
            </a:pPr>
            <a:r>
              <a:rPr lang="fr-FR" sz="1100" dirty="0">
                <a:latin typeface="Open Sans" panose="020B0606030504020204" pitchFamily="34" charset="0"/>
                <a:ea typeface="Open Sans" panose="020B0606030504020204" pitchFamily="34" charset="0"/>
                <a:cs typeface="Open Sans" panose="020B0606030504020204" pitchFamily="34" charset="0"/>
              </a:rPr>
              <a:t>accompagnez un collaborateur ou un collègue</a:t>
            </a:r>
          </a:p>
          <a:p>
            <a:pPr marL="171450" indent="-171450">
              <a:buFont typeface="Arial" panose="020B0604020202020204" pitchFamily="34" charset="0"/>
              <a:buChar char="•"/>
            </a:pPr>
            <a:r>
              <a:rPr lang="fr-FR" sz="1100" dirty="0">
                <a:latin typeface="Open Sans" panose="020B0606030504020204" pitchFamily="34" charset="0"/>
                <a:ea typeface="Open Sans" panose="020B0606030504020204" pitchFamily="34" charset="0"/>
                <a:cs typeface="Open Sans" panose="020B0606030504020204" pitchFamily="34" charset="0"/>
              </a:rPr>
              <a:t>vous interrogez sur la bonne posture à adopter</a:t>
            </a:r>
          </a:p>
          <a:p>
            <a:pPr marL="171450" indent="-171450">
              <a:buFont typeface="Arial" panose="020B0604020202020204" pitchFamily="34" charset="0"/>
              <a:buChar char="•"/>
            </a:pPr>
            <a:r>
              <a:rPr lang="fr-FR" sz="1100" dirty="0">
                <a:latin typeface="Open Sans" panose="020B0606030504020204" pitchFamily="34" charset="0"/>
                <a:ea typeface="Open Sans" panose="020B0606030504020204" pitchFamily="34" charset="0"/>
                <a:cs typeface="Open Sans" panose="020B0606030504020204" pitchFamily="34" charset="0"/>
              </a:rPr>
              <a:t>souhaitez mieux comprendre les enjeux de santé au travail</a:t>
            </a:r>
          </a:p>
        </p:txBody>
      </p:sp>
      <p:sp>
        <p:nvSpPr>
          <p:cNvPr id="11" name="ZoneTexte 10">
            <a:extLst>
              <a:ext uri="{FF2B5EF4-FFF2-40B4-BE49-F238E27FC236}">
                <a16:creationId xmlns:a16="http://schemas.microsoft.com/office/drawing/2014/main" id="{120F4F1B-898E-3127-C287-0355EED6C87B}"/>
              </a:ext>
            </a:extLst>
          </p:cNvPr>
          <p:cNvSpPr txBox="1">
            <a:spLocks noGrp="1" noRot="1" noMove="1" noResize="1" noEditPoints="1" noAdjustHandles="1" noChangeArrowheads="1" noChangeShapeType="1"/>
          </p:cNvSpPr>
          <p:nvPr/>
        </p:nvSpPr>
        <p:spPr>
          <a:xfrm>
            <a:off x="3526558" y="2814447"/>
            <a:ext cx="3514950" cy="1077218"/>
          </a:xfrm>
          <a:prstGeom prst="rect">
            <a:avLst/>
          </a:prstGeom>
          <a:noFill/>
        </p:spPr>
        <p:txBody>
          <a:bodyPr wrap="square" rtlCol="0">
            <a:spAutoFit/>
          </a:bodyPr>
          <a:lstStyle/>
          <a:p>
            <a:r>
              <a:rPr lang="fr-FR" sz="1600" b="1" dirty="0">
                <a:solidFill>
                  <a:srgbClr val="2A2A84"/>
                </a:solidFill>
                <a:latin typeface="Open Sans" panose="020B0606030504020204" pitchFamily="34" charset="0"/>
                <a:ea typeface="Open Sans" panose="020B0606030504020204" pitchFamily="34" charset="0"/>
                <a:cs typeface="Open Sans" panose="020B0606030504020204" pitchFamily="34" charset="0"/>
              </a:rPr>
              <a:t>Echanger, comprendre et trouver des solutions concrètes avec l’appui de patient partenaire.</a:t>
            </a:r>
            <a:endParaRPr lang="fr-FR"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ZoneTexte 11">
            <a:extLst>
              <a:ext uri="{FF2B5EF4-FFF2-40B4-BE49-F238E27FC236}">
                <a16:creationId xmlns:a16="http://schemas.microsoft.com/office/drawing/2014/main" id="{2B03962B-B3E9-EAEA-FD3B-AD68B8F98136}"/>
              </a:ext>
            </a:extLst>
          </p:cNvPr>
          <p:cNvSpPr txBox="1">
            <a:spLocks noGrp="1" noRot="1" noMove="1" noResize="1" noEditPoints="1" noAdjustHandles="1" noChangeArrowheads="1" noChangeShapeType="1"/>
          </p:cNvSpPr>
          <p:nvPr/>
        </p:nvSpPr>
        <p:spPr>
          <a:xfrm>
            <a:off x="3526556" y="3930602"/>
            <a:ext cx="3514952" cy="1615827"/>
          </a:xfrm>
          <a:prstGeom prst="rect">
            <a:avLst/>
          </a:prstGeom>
          <a:noFill/>
        </p:spPr>
        <p:txBody>
          <a:bodyPr wrap="square" rtlCol="0">
            <a:spAutoFit/>
          </a:bodyPr>
          <a:lstStyle/>
          <a:p>
            <a:r>
              <a:rPr lang="fr-FR" sz="1100" dirty="0">
                <a:latin typeface="Open Sans" panose="020B0606030504020204" pitchFamily="34" charset="0"/>
                <a:ea typeface="Open Sans" panose="020B0606030504020204" pitchFamily="34" charset="0"/>
                <a:cs typeface="Open Sans" panose="020B0606030504020204" pitchFamily="34" charset="0"/>
              </a:rPr>
              <a:t>Les </a:t>
            </a:r>
            <a:r>
              <a:rPr lang="fr-FR" sz="1100" b="1" dirty="0">
                <a:latin typeface="Open Sans" panose="020B0606030504020204" pitchFamily="34" charset="0"/>
                <a:ea typeface="Open Sans" panose="020B0606030504020204" pitchFamily="34" charset="0"/>
                <a:cs typeface="Open Sans" panose="020B0606030504020204" pitchFamily="34" charset="0"/>
              </a:rPr>
              <a:t>patients partenaires </a:t>
            </a:r>
            <a:r>
              <a:rPr lang="fr-FR" sz="1100" dirty="0">
                <a:latin typeface="Open Sans" panose="020B0606030504020204" pitchFamily="34" charset="0"/>
                <a:ea typeface="Open Sans" panose="020B0606030504020204" pitchFamily="34" charset="0"/>
                <a:cs typeface="Open Sans" panose="020B0606030504020204" pitchFamily="34" charset="0"/>
              </a:rPr>
              <a:t>sont formés pour partager leur expérience de la maladie ou du handicap dans le monde professionnel. </a:t>
            </a:r>
          </a:p>
          <a:p>
            <a:endParaRPr lang="fr-FR" sz="1100" dirty="0">
              <a:latin typeface="Open Sans" panose="020B0606030504020204" pitchFamily="34" charset="0"/>
              <a:ea typeface="Open Sans" panose="020B0606030504020204" pitchFamily="34" charset="0"/>
              <a:cs typeface="Open Sans" panose="020B0606030504020204" pitchFamily="34" charset="0"/>
            </a:endParaRPr>
          </a:p>
          <a:p>
            <a:r>
              <a:rPr lang="fr-FR" sz="1100" dirty="0">
                <a:latin typeface="Open Sans" panose="020B0606030504020204" pitchFamily="34" charset="0"/>
                <a:ea typeface="Open Sans" panose="020B0606030504020204" pitchFamily="34" charset="0"/>
                <a:cs typeface="Open Sans" panose="020B0606030504020204" pitchFamily="34" charset="0"/>
              </a:rPr>
              <a:t>Ces échanges vous apportent :</a:t>
            </a:r>
          </a:p>
          <a:p>
            <a:pPr marL="171450" indent="-171450">
              <a:buFont typeface="Arial" panose="020B0604020202020204" pitchFamily="34" charset="0"/>
              <a:buChar char="•"/>
            </a:pPr>
            <a:r>
              <a:rPr lang="fr-FR" sz="1100" dirty="0">
                <a:latin typeface="Open Sans" panose="020B0606030504020204" pitchFamily="34" charset="0"/>
                <a:ea typeface="Open Sans" panose="020B0606030504020204" pitchFamily="34" charset="0"/>
                <a:cs typeface="Open Sans" panose="020B0606030504020204" pitchFamily="34" charset="0"/>
              </a:rPr>
              <a:t>une écoute bienveillante, sans jugement</a:t>
            </a:r>
          </a:p>
          <a:p>
            <a:pPr marL="171450" indent="-171450">
              <a:buFont typeface="Arial" panose="020B0604020202020204" pitchFamily="34" charset="0"/>
              <a:buChar char="•"/>
            </a:pPr>
            <a:r>
              <a:rPr lang="fr-FR" sz="1100" dirty="0">
                <a:latin typeface="Open Sans" panose="020B0606030504020204" pitchFamily="34" charset="0"/>
                <a:ea typeface="Open Sans" panose="020B0606030504020204" pitchFamily="34" charset="0"/>
                <a:cs typeface="Open Sans" panose="020B0606030504020204" pitchFamily="34" charset="0"/>
              </a:rPr>
              <a:t>des conseils pratiques issus du vécu</a:t>
            </a:r>
          </a:p>
          <a:p>
            <a:pPr marL="171450" indent="-171450">
              <a:buFont typeface="Arial" panose="020B0604020202020204" pitchFamily="34" charset="0"/>
              <a:buChar char="•"/>
            </a:pPr>
            <a:r>
              <a:rPr lang="fr-FR" sz="1100" dirty="0">
                <a:latin typeface="Open Sans" panose="020B0606030504020204" pitchFamily="34" charset="0"/>
                <a:ea typeface="Open Sans" panose="020B0606030504020204" pitchFamily="34" charset="0"/>
                <a:cs typeface="Open Sans" panose="020B0606030504020204" pitchFamily="34" charset="0"/>
              </a:rPr>
              <a:t>un regard différent pour mieux appréhender les situations </a:t>
            </a:r>
          </a:p>
        </p:txBody>
      </p:sp>
      <p:sp>
        <p:nvSpPr>
          <p:cNvPr id="14" name="ZoneTexte 13">
            <a:extLst>
              <a:ext uri="{FF2B5EF4-FFF2-40B4-BE49-F238E27FC236}">
                <a16:creationId xmlns:a16="http://schemas.microsoft.com/office/drawing/2014/main" id="{4B26D3D4-D663-A05F-B621-3A6BA50ECD11}"/>
              </a:ext>
            </a:extLst>
          </p:cNvPr>
          <p:cNvSpPr txBox="1">
            <a:spLocks noGrp="1" noRot="1" noMove="1" noResize="1" noEditPoints="1" noAdjustHandles="1" noChangeArrowheads="1" noChangeShapeType="1"/>
          </p:cNvSpPr>
          <p:nvPr/>
        </p:nvSpPr>
        <p:spPr>
          <a:xfrm>
            <a:off x="518168" y="5651192"/>
            <a:ext cx="6647129" cy="338554"/>
          </a:xfrm>
          <a:prstGeom prst="rect">
            <a:avLst/>
          </a:prstGeom>
          <a:noFill/>
        </p:spPr>
        <p:txBody>
          <a:bodyPr wrap="square" rtlCol="0">
            <a:spAutoFit/>
          </a:bodyPr>
          <a:lstStyle/>
          <a:p>
            <a:r>
              <a:rPr lang="fr-FR" sz="1600" b="1" dirty="0">
                <a:solidFill>
                  <a:srgbClr val="2A2A84"/>
                </a:solidFill>
                <a:latin typeface="Open Sans" panose="020B0606030504020204" pitchFamily="34" charset="0"/>
                <a:ea typeface="Open Sans" panose="020B0606030504020204" pitchFamily="34" charset="0"/>
                <a:cs typeface="Open Sans" panose="020B0606030504020204" pitchFamily="34" charset="0"/>
              </a:rPr>
              <a:t>Des ressources pour comprendre et agir</a:t>
            </a:r>
            <a:endParaRPr lang="fr-FR"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15" name="ZoneTexte 14">
            <a:extLst>
              <a:ext uri="{FF2B5EF4-FFF2-40B4-BE49-F238E27FC236}">
                <a16:creationId xmlns:a16="http://schemas.microsoft.com/office/drawing/2014/main" id="{AF7B8E32-6A4B-73CC-9ABB-DC74BC6B4A99}"/>
              </a:ext>
            </a:extLst>
          </p:cNvPr>
          <p:cNvSpPr txBox="1">
            <a:spLocks noGrp="1" noRot="1" noMove="1" noResize="1" noEditPoints="1" noAdjustHandles="1" noChangeArrowheads="1" noChangeShapeType="1"/>
          </p:cNvSpPr>
          <p:nvPr/>
        </p:nvSpPr>
        <p:spPr>
          <a:xfrm>
            <a:off x="518167" y="6017219"/>
            <a:ext cx="6435084" cy="769441"/>
          </a:xfrm>
          <a:prstGeom prst="rect">
            <a:avLst/>
          </a:prstGeom>
          <a:noFill/>
        </p:spPr>
        <p:txBody>
          <a:bodyPr wrap="square" rtlCol="0">
            <a:spAutoFit/>
          </a:bodyPr>
          <a:lstStyle/>
          <a:p>
            <a:r>
              <a:rPr lang="fr-FR" sz="1100" dirty="0">
                <a:latin typeface="Open Sans" panose="020B0606030504020204" pitchFamily="34" charset="0"/>
                <a:ea typeface="Open Sans" panose="020B0606030504020204" pitchFamily="34" charset="0"/>
                <a:cs typeface="Open Sans" panose="020B0606030504020204" pitchFamily="34" charset="0"/>
              </a:rPr>
              <a:t>La plateforme met également à votre disposition des contenus accessibles à tout moment : témoignages, vidéos, fiches pratiques et webinaires.</a:t>
            </a:r>
          </a:p>
          <a:p>
            <a:r>
              <a:rPr lang="fr-FR" sz="1100" dirty="0">
                <a:latin typeface="Open Sans" panose="020B0606030504020204" pitchFamily="34" charset="0"/>
                <a:ea typeface="Open Sans" panose="020B0606030504020204" pitchFamily="34" charset="0"/>
                <a:cs typeface="Open Sans" panose="020B0606030504020204" pitchFamily="34" charset="0"/>
              </a:rPr>
              <a:t>Ces ressources vous aident à mieux comprendre les situations, à identifier des solutions et à adopter les bonnes pratiques dans votre environnement professionnel.</a:t>
            </a:r>
          </a:p>
        </p:txBody>
      </p:sp>
      <p:sp>
        <p:nvSpPr>
          <p:cNvPr id="16" name="ZoneTexte 15">
            <a:extLst>
              <a:ext uri="{FF2B5EF4-FFF2-40B4-BE49-F238E27FC236}">
                <a16:creationId xmlns:a16="http://schemas.microsoft.com/office/drawing/2014/main" id="{034A2507-CDF1-F973-B9B5-4105CA6D235F}"/>
              </a:ext>
            </a:extLst>
          </p:cNvPr>
          <p:cNvSpPr txBox="1">
            <a:spLocks noGrp="1" noRot="1" noMove="1" noResize="1" noEditPoints="1" noAdjustHandles="1" noChangeArrowheads="1" noChangeShapeType="1"/>
          </p:cNvSpPr>
          <p:nvPr/>
        </p:nvSpPr>
        <p:spPr>
          <a:xfrm>
            <a:off x="518168" y="6903922"/>
            <a:ext cx="6647129" cy="369332"/>
          </a:xfrm>
          <a:prstGeom prst="rect">
            <a:avLst/>
          </a:prstGeom>
          <a:noFill/>
        </p:spPr>
        <p:txBody>
          <a:bodyPr wrap="square" rtlCol="0">
            <a:spAutoFit/>
          </a:bodyPr>
          <a:lstStyle/>
          <a:p>
            <a:r>
              <a:rPr lang="fr-FR" b="1" dirty="0">
                <a:solidFill>
                  <a:srgbClr val="E63D11"/>
                </a:solidFill>
                <a:latin typeface="Open Sans" panose="020B0606030504020204" pitchFamily="34" charset="0"/>
                <a:ea typeface="Open Sans" panose="020B0606030504020204" pitchFamily="34" charset="0"/>
                <a:cs typeface="Open Sans" panose="020B0606030504020204" pitchFamily="34" charset="0"/>
              </a:rPr>
              <a:t>Un service simple, gratuit et confidentiel</a:t>
            </a:r>
            <a:endParaRPr lang="fr-FR" sz="1400" dirty="0">
              <a:solidFill>
                <a:srgbClr val="E63D1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ZoneTexte 17">
            <a:extLst>
              <a:ext uri="{FF2B5EF4-FFF2-40B4-BE49-F238E27FC236}">
                <a16:creationId xmlns:a16="http://schemas.microsoft.com/office/drawing/2014/main" id="{E2B4B3F6-FA6C-0B9C-C9B6-313E8C5BC703}"/>
              </a:ext>
            </a:extLst>
          </p:cNvPr>
          <p:cNvSpPr txBox="1">
            <a:spLocks noGrp="1" noRot="1" noMove="1" noResize="1" noEditPoints="1" noAdjustHandles="1" noChangeArrowheads="1" noChangeShapeType="1"/>
          </p:cNvSpPr>
          <p:nvPr/>
        </p:nvSpPr>
        <p:spPr>
          <a:xfrm>
            <a:off x="518167" y="7701684"/>
            <a:ext cx="6435084" cy="769441"/>
          </a:xfrm>
          <a:prstGeom prst="rect">
            <a:avLst/>
          </a:prstGeom>
          <a:noFill/>
        </p:spPr>
        <p:txBody>
          <a:bodyPr wrap="square" rtlCol="0">
            <a:spAutoFit/>
          </a:bodyPr>
          <a:lstStyle/>
          <a:p>
            <a:r>
              <a:rPr lang="fr-FR" sz="1100" dirty="0">
                <a:latin typeface="Open Sans" panose="020B0606030504020204" pitchFamily="34" charset="0"/>
                <a:ea typeface="Open Sans" panose="020B0606030504020204" pitchFamily="34" charset="0"/>
                <a:cs typeface="Open Sans" panose="020B0606030504020204" pitchFamily="34" charset="0"/>
              </a:rPr>
              <a:t>Rendez-vous sur </a:t>
            </a:r>
            <a:r>
              <a:rPr lang="fr-FR" sz="1100" b="1" dirty="0">
                <a:solidFill>
                  <a:srgbClr val="2A2A84"/>
                </a:solidFill>
                <a:latin typeface="Open Sans" panose="020B0606030504020204" pitchFamily="34" charset="0"/>
                <a:ea typeface="Open Sans" panose="020B0606030504020204" pitchFamily="34" charset="0"/>
                <a:cs typeface="Open Sans" panose="020B0606030504020204" pitchFamily="34" charset="0"/>
              </a:rPr>
              <a:t>www.heosante.org</a:t>
            </a:r>
          </a:p>
          <a:p>
            <a:r>
              <a:rPr lang="fr-FR" sz="1100" dirty="0">
                <a:latin typeface="Open Sans" panose="020B0606030504020204" pitchFamily="34" charset="0"/>
                <a:ea typeface="Open Sans" panose="020B0606030504020204" pitchFamily="34" charset="0"/>
                <a:cs typeface="Open Sans" panose="020B0606030504020204" pitchFamily="34" charset="0"/>
              </a:rPr>
              <a:t>Inscrivez-vous simplement, de manière anonyme, à l’aide de votre numéro SIRET, puis accédez librement à l’ensemble des services. Le SIRET est un numéro à 14 chiffres : il est disponible sur votre bulletin de paie.</a:t>
            </a:r>
          </a:p>
        </p:txBody>
      </p:sp>
      <p:sp>
        <p:nvSpPr>
          <p:cNvPr id="20" name="ZoneTexte 19">
            <a:extLst>
              <a:ext uri="{FF2B5EF4-FFF2-40B4-BE49-F238E27FC236}">
                <a16:creationId xmlns:a16="http://schemas.microsoft.com/office/drawing/2014/main" id="{9ACF5D1C-ECE5-5458-69C2-55AC7A45AB89}"/>
              </a:ext>
            </a:extLst>
          </p:cNvPr>
          <p:cNvSpPr txBox="1">
            <a:spLocks noGrp="1" noRot="1" noMove="1" noResize="1" noEditPoints="1" noAdjustHandles="1" noChangeArrowheads="1" noChangeShapeType="1"/>
          </p:cNvSpPr>
          <p:nvPr/>
        </p:nvSpPr>
        <p:spPr>
          <a:xfrm>
            <a:off x="518168" y="7341128"/>
            <a:ext cx="6647129" cy="338554"/>
          </a:xfrm>
          <a:prstGeom prst="rect">
            <a:avLst/>
          </a:prstGeom>
          <a:noFill/>
        </p:spPr>
        <p:txBody>
          <a:bodyPr wrap="square" rtlCol="0">
            <a:spAutoFit/>
          </a:bodyPr>
          <a:lstStyle/>
          <a:p>
            <a:r>
              <a:rPr lang="fr-FR" sz="1600" b="1" dirty="0">
                <a:solidFill>
                  <a:srgbClr val="2A2A84"/>
                </a:solidFill>
                <a:latin typeface="Open Sans" panose="020B0606030504020204" pitchFamily="34" charset="0"/>
                <a:ea typeface="Open Sans" panose="020B0606030504020204" pitchFamily="34" charset="0"/>
                <a:cs typeface="Open Sans" panose="020B0606030504020204" pitchFamily="34" charset="0"/>
              </a:rPr>
              <a:t>Comment ça fonctionne ?</a:t>
            </a:r>
            <a:endParaRPr lang="fr-FR" sz="12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09503386"/>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816369A5D3AD418A3E334F5DC581DF" ma:contentTypeVersion="16" ma:contentTypeDescription="Crée un document." ma:contentTypeScope="" ma:versionID="9728615fd82f039a25b29bf48716f66d">
  <xsd:schema xmlns:xsd="http://www.w3.org/2001/XMLSchema" xmlns:xs="http://www.w3.org/2001/XMLSchema" xmlns:p="http://schemas.microsoft.com/office/2006/metadata/properties" xmlns:ns2="d6917180-14c7-45aa-867a-9fe247789028" xmlns:ns3="8a79d34e-e4f8-4e47-96de-ea97825cb492" targetNamespace="http://schemas.microsoft.com/office/2006/metadata/properties" ma:root="true" ma:fieldsID="4ad6eaead41f4715240274dea41ef64e" ns2:_="" ns3:_="">
    <xsd:import namespace="d6917180-14c7-45aa-867a-9fe247789028"/>
    <xsd:import namespace="8a79d34e-e4f8-4e47-96de-ea97825cb492"/>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LengthInSecond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6917180-14c7-45aa-867a-9fe2477890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2f90dbde-1ac8-4743-a540-5718a5b47a66"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21" nillable="true" ma:displayName="Location" ma:descrip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a79d34e-e4f8-4e47-96de-ea97825cb49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904e3c7-a648-43ed-8d15-615566608ea1}" ma:internalName="TaxCatchAll" ma:showField="CatchAllData" ma:web="8a79d34e-e4f8-4e47-96de-ea97825cb49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a79d34e-e4f8-4e47-96de-ea97825cb492" xsi:nil="true"/>
    <lcf76f155ced4ddcb4097134ff3c332f xmlns="d6917180-14c7-45aa-867a-9fe24778902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F7F49A-6E34-473B-B609-904AFA5956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6917180-14c7-45aa-867a-9fe247789028"/>
    <ds:schemaRef ds:uri="8a79d34e-e4f8-4e47-96de-ea97825cb49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4311128-1517-4E02-9E85-2C557D19FA77}">
  <ds:schemaRefs>
    <ds:schemaRef ds:uri="d6917180-14c7-45aa-867a-9fe247789028"/>
    <ds:schemaRef ds:uri="http://purl.org/dc/terms/"/>
    <ds:schemaRef ds:uri="http://schemas.microsoft.com/office/infopath/2007/PartnerControls"/>
    <ds:schemaRef ds:uri="http://www.w3.org/XML/1998/namespace"/>
    <ds:schemaRef ds:uri="8a79d34e-e4f8-4e47-96de-ea97825cb492"/>
    <ds:schemaRef ds:uri="http://schemas.openxmlformats.org/package/2006/metadata/core-properties"/>
    <ds:schemaRef ds:uri="http://purl.org/dc/dcmitype/"/>
    <ds:schemaRef ds:uri="http://purl.org/dc/elements/1.1/"/>
    <ds:schemaRef ds:uri="http://schemas.microsoft.com/office/2006/documentManagement/types"/>
    <ds:schemaRef ds:uri="http://schemas.microsoft.com/office/2006/metadata/properties"/>
  </ds:schemaRefs>
</ds:datastoreItem>
</file>

<file path=customXml/itemProps3.xml><?xml version="1.0" encoding="utf-8"?>
<ds:datastoreItem xmlns:ds="http://schemas.openxmlformats.org/officeDocument/2006/customXml" ds:itemID="{402EE80B-3E84-4F62-B9B3-300A731AAE4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243</TotalTime>
  <Words>373</Words>
  <Application>Microsoft Office PowerPoint</Application>
  <PresentationFormat>Personnalisé</PresentationFormat>
  <Paragraphs>31</Paragraphs>
  <Slides>2</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vt:i4>
      </vt:variant>
    </vt:vector>
  </HeadingPairs>
  <TitlesOfParts>
    <vt:vector size="7" baseType="lpstr">
      <vt:lpstr>Aptos</vt:lpstr>
      <vt:lpstr>Aptos Display</vt:lpstr>
      <vt:lpstr>Arial</vt:lpstr>
      <vt:lpstr>Open Sans</vt:lpstr>
      <vt:lpstr>Thème Office</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Louise  PICHERIT</dc:creator>
  <cp:lastModifiedBy>Olivia MARION</cp:lastModifiedBy>
  <cp:revision>8</cp:revision>
  <cp:lastPrinted>2026-04-23T11:58:18Z</cp:lastPrinted>
  <dcterms:created xsi:type="dcterms:W3CDTF">2026-03-24T15:24:32Z</dcterms:created>
  <dcterms:modified xsi:type="dcterms:W3CDTF">2026-04-23T12:01:26Z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0x01010049816369A5D3AD418A3E334F5DC581DF</vt:lpwstr>
  </property>
  <property fmtid="{D5CDD505-2E9C-101B-9397-08002B2CF9AE}" pid="3" name="MediaServiceImageTags">
    <vt:lpwstr/>
  </property>
</Properties>
</file>